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varScale="1">
        <p:scale>
          <a:sx n="113" d="100"/>
          <a:sy n="113" d="100"/>
        </p:scale>
        <p:origin x="768" y="9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60"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11/8/2022</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11/8/2022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11/8/2022</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11/8/2022</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11/8/2022</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11/8/2022</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11/8/2022</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11/8/2022</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11/8/2022</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11/8/2022</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11/8/2022</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11/8/2022</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MD Jubaer Rahman</a:t>
            </a:r>
          </a:p>
          <a:p>
            <a:r>
              <a:rPr lang="en-US" dirty="0">
                <a:solidFill>
                  <a:schemeClr val="bg2"/>
                </a:solidFill>
                <a:latin typeface="Abadi" panose="020B0604020104020204" pitchFamily="34" charset="0"/>
                <a:ea typeface="SF Pro" pitchFamily="2" charset="0"/>
                <a:cs typeface="SF Pro" pitchFamily="2" charset="0"/>
              </a:rPr>
              <a:t>08</a:t>
            </a:r>
            <a:r>
              <a:rPr lang="en-US" baseline="30000" dirty="0">
                <a:solidFill>
                  <a:schemeClr val="bg2"/>
                </a:solidFill>
                <a:latin typeface="Abadi" panose="020B0604020104020204" pitchFamily="34" charset="0"/>
                <a:ea typeface="SF Pro" pitchFamily="2" charset="0"/>
                <a:cs typeface="SF Pro" pitchFamily="2" charset="0"/>
              </a:rPr>
              <a:t>th</a:t>
            </a:r>
            <a:r>
              <a:rPr lang="en-US" dirty="0">
                <a:solidFill>
                  <a:schemeClr val="bg2"/>
                </a:solidFill>
                <a:latin typeface="Abadi" panose="020B0604020104020204" pitchFamily="34" charset="0"/>
                <a:ea typeface="SF Pro" pitchFamily="2" charset="0"/>
                <a:cs typeface="SF Pro" pitchFamily="2" charset="0"/>
              </a:rPr>
              <a:t> Nov 2022</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8975652" cy="4351338"/>
          </a:xfrm>
          <a:prstGeom prst="rect">
            <a:avLst/>
          </a:prstGeom>
        </p:spPr>
        <p:txBody>
          <a:bodyPr/>
          <a:lstStyle/>
          <a:p>
            <a:r>
              <a:rPr lang="en-US" sz="2200" dirty="0">
                <a:solidFill>
                  <a:schemeClr val="accent3">
                    <a:lumMod val="25000"/>
                  </a:schemeClr>
                </a:solidFill>
                <a:latin typeface="Abadi" panose="020B0604020104020204" pitchFamily="34" charset="0"/>
              </a:rPr>
              <a:t>We performed exploratory data analysis and determined the training labels.</a:t>
            </a:r>
          </a:p>
          <a:p>
            <a:r>
              <a:rPr lang="en-US" sz="2200" dirty="0">
                <a:solidFill>
                  <a:schemeClr val="accent3">
                    <a:lumMod val="25000"/>
                  </a:schemeClr>
                </a:solidFill>
                <a:latin typeface="Abadi" panose="020B0604020104020204" pitchFamily="34" charset="0"/>
              </a:rPr>
              <a:t>We calculated the number of launches at each site, and the number and occurrence of each orbits</a:t>
            </a:r>
          </a:p>
          <a:p>
            <a:r>
              <a:rPr lang="en-US" sz="2200" dirty="0">
                <a:solidFill>
                  <a:schemeClr val="accent3">
                    <a:lumMod val="25000"/>
                  </a:schemeClr>
                </a:solidFill>
                <a:latin typeface="Abadi" panose="020B0604020104020204" pitchFamily="34" charset="0"/>
              </a:rPr>
              <a:t>We created landing outcome label from outcome column and exported the results to csv.</a:t>
            </a: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https://github.com/mdjubaer12/Data-Science.</a:t>
            </a:r>
            <a:endParaRPr lang="en-US" sz="2400"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761442"/>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explored the data by visualizing the relationship between flight number and launch Site, payload and launch site, success rate of each orbit type, flight number and orbit type, the launch success yearly trend.</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GitHub link: </a:t>
            </a:r>
            <a:r>
              <a:rPr lang="en-US" sz="2200" dirty="0">
                <a:solidFill>
                  <a:srgbClr val="FF0000"/>
                </a:solidFill>
                <a:latin typeface="Abadi"/>
              </a:rPr>
              <a:t>https://github.com/mdjubaer12/Data-Science/blob/main/Week-2%20Data%20Viz.ipynb</a:t>
            </a:r>
            <a:endParaRPr lang="en-US" sz="2200" dirty="0">
              <a:solidFill>
                <a:srgbClr val="FF0000"/>
              </a:solidFill>
              <a:latin typeface="Abadi" panose="020B0604020104020204" pitchFamily="34" charset="0"/>
            </a:endParaRP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pic>
        <p:nvPicPr>
          <p:cNvPr id="2" name="Picture 1">
            <a:extLst>
              <a:ext uri="{FF2B5EF4-FFF2-40B4-BE49-F238E27FC236}">
                <a16:creationId xmlns:a16="http://schemas.microsoft.com/office/drawing/2014/main" id="{A52E3446-4D5B-D846-410A-37B820B3DA7C}"/>
              </a:ext>
            </a:extLst>
          </p:cNvPr>
          <p:cNvPicPr>
            <a:picLocks noChangeAspect="1"/>
          </p:cNvPicPr>
          <p:nvPr/>
        </p:nvPicPr>
        <p:blipFill>
          <a:blip r:embed="rId3"/>
          <a:stretch>
            <a:fillRect/>
          </a:stretch>
        </p:blipFill>
        <p:spPr>
          <a:xfrm>
            <a:off x="1027017" y="2848562"/>
            <a:ext cx="5000794" cy="2757382"/>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4"/>
            <a:ext cx="9745589" cy="4797425"/>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loaded the SpaceX dataset into a PostgreSQL database without leaving the </a:t>
            </a:r>
            <a:r>
              <a:rPr lang="en-US" sz="2200" dirty="0" err="1">
                <a:solidFill>
                  <a:schemeClr val="accent3">
                    <a:lumMod val="25000"/>
                  </a:schemeClr>
                </a:solidFill>
                <a:latin typeface="Abadi"/>
              </a:rPr>
              <a:t>jupyter</a:t>
            </a:r>
            <a:r>
              <a:rPr lang="en-US" sz="2200" dirty="0">
                <a:solidFill>
                  <a:schemeClr val="accent3">
                    <a:lumMod val="25000"/>
                  </a:schemeClr>
                </a:solidFill>
                <a:latin typeface="Abadi"/>
              </a:rPr>
              <a:t> notebook.</a:t>
            </a:r>
          </a:p>
          <a:p>
            <a:pPr>
              <a:lnSpc>
                <a:spcPct val="100000"/>
              </a:lnSpc>
              <a:spcBef>
                <a:spcPts val="1400"/>
              </a:spcBef>
            </a:pPr>
            <a:r>
              <a:rPr lang="en-US" sz="2200" dirty="0">
                <a:solidFill>
                  <a:schemeClr val="accent3">
                    <a:lumMod val="25000"/>
                  </a:schemeClr>
                </a:solidFill>
                <a:latin typeface="Abadi"/>
              </a:rPr>
              <a:t>We applied EDA with SQL to get insight from the data. We wrote queries to find out for instance:</a:t>
            </a:r>
          </a:p>
          <a:p>
            <a:pPr lvl="1">
              <a:lnSpc>
                <a:spcPct val="100000"/>
              </a:lnSpc>
              <a:spcBef>
                <a:spcPts val="1400"/>
              </a:spcBef>
              <a:buFontTx/>
              <a:buChar char="-"/>
            </a:pPr>
            <a:r>
              <a:rPr lang="en-US" sz="1700" dirty="0">
                <a:solidFill>
                  <a:schemeClr val="bg2">
                    <a:lumMod val="50000"/>
                  </a:schemeClr>
                </a:solidFill>
                <a:latin typeface="Abadi"/>
              </a:rPr>
              <a:t>The names of unique launch sites in the space mission.</a:t>
            </a:r>
          </a:p>
          <a:p>
            <a:pPr lvl="1">
              <a:lnSpc>
                <a:spcPct val="100000"/>
              </a:lnSpc>
              <a:spcBef>
                <a:spcPts val="1400"/>
              </a:spcBef>
              <a:buFontTx/>
              <a:buChar char="-"/>
            </a:pPr>
            <a:r>
              <a:rPr lang="en-US" sz="1700" dirty="0">
                <a:solidFill>
                  <a:schemeClr val="bg2">
                    <a:lumMod val="50000"/>
                  </a:schemeClr>
                </a:solidFill>
                <a:latin typeface="Abadi"/>
              </a:rPr>
              <a:t>The total payload mass carried by boosters launched by NASA (CRS)</a:t>
            </a:r>
          </a:p>
          <a:p>
            <a:pPr lvl="1">
              <a:lnSpc>
                <a:spcPct val="100000"/>
              </a:lnSpc>
              <a:spcBef>
                <a:spcPts val="1400"/>
              </a:spcBef>
              <a:buFontTx/>
              <a:buChar char="-"/>
            </a:pPr>
            <a:r>
              <a:rPr lang="en-US" sz="1700" dirty="0">
                <a:solidFill>
                  <a:schemeClr val="bg2">
                    <a:lumMod val="50000"/>
                  </a:schemeClr>
                </a:solidFill>
                <a:latin typeface="Abadi"/>
              </a:rPr>
              <a:t>The average payload mass carried by booster version F9 v1.1</a:t>
            </a:r>
          </a:p>
          <a:p>
            <a:pPr lvl="1">
              <a:lnSpc>
                <a:spcPct val="100000"/>
              </a:lnSpc>
              <a:spcBef>
                <a:spcPts val="1400"/>
              </a:spcBef>
              <a:buFontTx/>
              <a:buChar char="-"/>
            </a:pPr>
            <a:r>
              <a:rPr lang="en-US" sz="1700" dirty="0">
                <a:solidFill>
                  <a:schemeClr val="bg2">
                    <a:lumMod val="50000"/>
                  </a:schemeClr>
                </a:solidFill>
                <a:latin typeface="Abadi"/>
              </a:rPr>
              <a:t>The total number of successful and failure mission outcomes</a:t>
            </a:r>
          </a:p>
          <a:p>
            <a:pPr lvl="1">
              <a:lnSpc>
                <a:spcPct val="100000"/>
              </a:lnSpc>
              <a:spcBef>
                <a:spcPts val="1400"/>
              </a:spcBef>
              <a:buFontTx/>
              <a:buChar char="-"/>
            </a:pPr>
            <a:r>
              <a:rPr lang="en-US" sz="1700" dirty="0">
                <a:solidFill>
                  <a:schemeClr val="bg2">
                    <a:lumMod val="50000"/>
                  </a:schemeClr>
                </a:solidFill>
                <a:latin typeface="Abadi"/>
              </a:rPr>
              <a:t>The failed landing outcomes in drone ship, their booster version and launch site names.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FF0000"/>
                </a:solidFill>
                <a:latin typeface="Abadi"/>
              </a:rPr>
              <a:t>https://github.com/mdjubaer12/Data-Science/blob/main/Week-2%20EDA%20with%20SQL.ipynb</a:t>
            </a:r>
            <a:endParaRPr lang="en-US" dirty="0">
              <a:solidFill>
                <a:srgbClr val="FF0000"/>
              </a:solidFill>
            </a:endParaRPr>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marked all launch sites, and added map objects such as markers, circles, lines to mark the success or failure of launches for each site on the folium map.</a:t>
            </a:r>
          </a:p>
          <a:p>
            <a:pPr>
              <a:lnSpc>
                <a:spcPct val="100000"/>
              </a:lnSpc>
              <a:spcBef>
                <a:spcPts val="1400"/>
              </a:spcBef>
            </a:pPr>
            <a:r>
              <a:rPr lang="en-US" sz="2200" dirty="0">
                <a:solidFill>
                  <a:schemeClr val="accent3">
                    <a:lumMod val="25000"/>
                  </a:schemeClr>
                </a:solidFill>
                <a:latin typeface="Abadi" panose="020B0604020104020204" pitchFamily="34" charset="0"/>
              </a:rPr>
              <a:t>We assigned the feature launch outcomes (failure or success) to class 0 and 1.i.e., 0 for failure, and 1 for success.</a:t>
            </a: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we identified which launch sites have relatively high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We calculated the distances between a launch site to its proximities. We answered some question for instance:</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Are launch sites near railways, highways and coastlines.</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Do launch sites keep certain distance away from cities.</a:t>
            </a: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a:t>
            </a:r>
            <a:r>
              <a:rPr lang="en-US" sz="2200" dirty="0" err="1">
                <a:solidFill>
                  <a:schemeClr val="accent3">
                    <a:lumMod val="25000"/>
                  </a:schemeClr>
                </a:solidFill>
                <a:latin typeface="Abadi" panose="020B0604020104020204" pitchFamily="34" charset="0"/>
              </a:rPr>
              <a:t>Plotly</a:t>
            </a:r>
            <a:r>
              <a:rPr lang="en-US" sz="2200" dirty="0">
                <a:solidFill>
                  <a:schemeClr val="accent3">
                    <a:lumMod val="25000"/>
                  </a:schemeClr>
                </a:solidFill>
                <a:latin typeface="Abadi" panose="020B0604020104020204" pitchFamily="34" charset="0"/>
              </a:rPr>
              <a:t> dash</a:t>
            </a: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a certain sites</a:t>
            </a:r>
          </a:p>
          <a:p>
            <a:pPr>
              <a:lnSpc>
                <a:spcPct val="100000"/>
              </a:lnSpc>
              <a:spcBef>
                <a:spcPts val="1400"/>
              </a:spcBef>
            </a:pPr>
            <a:r>
              <a:rPr lang="en-US" sz="2200"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a:t>
            </a:r>
          </a:p>
          <a:p>
            <a:pPr>
              <a:lnSpc>
                <a:spcPct val="100000"/>
              </a:lnSpc>
              <a:spcBef>
                <a:spcPts val="1400"/>
              </a:spcBef>
            </a:pPr>
            <a:r>
              <a:rPr lang="en-US" sz="2200" dirty="0">
                <a:solidFill>
                  <a:schemeClr val="accent3">
                    <a:lumMod val="25000"/>
                  </a:schemeClr>
                </a:solidFill>
                <a:latin typeface="Abadi" panose="020B0604020104020204" pitchFamily="34" charset="0"/>
              </a:rPr>
              <a:t>We built different machine learning models and tune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a:t>
            </a:r>
          </a:p>
          <a:p>
            <a:r>
              <a:rPr lang="en-US" dirty="0"/>
              <a:t>GitHub Link: </a:t>
            </a:r>
            <a:r>
              <a:rPr lang="en-US" sz="2400" dirty="0">
                <a:solidFill>
                  <a:srgbClr val="FF0000"/>
                </a:solidFill>
              </a:rPr>
              <a:t>https://github.com/mdjubaer12/Data-Science/blob/main/Week-3%20Folium%20Visualization.ipynb</a:t>
            </a: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2057400"/>
            <a:ext cx="10793627" cy="3811588"/>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Show a scatter plot of Flight Number vs. Launch Site</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2" name="Picture 1">
            <a:extLst>
              <a:ext uri="{FF2B5EF4-FFF2-40B4-BE49-F238E27FC236}">
                <a16:creationId xmlns:a16="http://schemas.microsoft.com/office/drawing/2014/main" id="{B649B05C-09CC-D16D-B297-09956EE46FE3}"/>
              </a:ext>
            </a:extLst>
          </p:cNvPr>
          <p:cNvPicPr>
            <a:picLocks noChangeAspect="1"/>
          </p:cNvPicPr>
          <p:nvPr/>
        </p:nvPicPr>
        <p:blipFill>
          <a:blip r:embed="rId3"/>
          <a:stretch>
            <a:fillRect/>
          </a:stretch>
        </p:blipFill>
        <p:spPr>
          <a:xfrm>
            <a:off x="1205802" y="2954215"/>
            <a:ext cx="9676563" cy="250442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69757"/>
            <a:ext cx="10863189" cy="3811588"/>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2" name="Picture 1">
            <a:extLst>
              <a:ext uri="{FF2B5EF4-FFF2-40B4-BE49-F238E27FC236}">
                <a16:creationId xmlns:a16="http://schemas.microsoft.com/office/drawing/2014/main" id="{37EC6D4A-01E9-53C6-A1D4-47E929E6D32E}"/>
              </a:ext>
            </a:extLst>
          </p:cNvPr>
          <p:cNvPicPr>
            <a:picLocks noChangeAspect="1"/>
          </p:cNvPicPr>
          <p:nvPr/>
        </p:nvPicPr>
        <p:blipFill>
          <a:blip r:embed="rId3"/>
          <a:stretch>
            <a:fillRect/>
          </a:stretch>
        </p:blipFill>
        <p:spPr>
          <a:xfrm>
            <a:off x="1306565" y="2343327"/>
            <a:ext cx="9844035" cy="3371673"/>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82114"/>
            <a:ext cx="3932238" cy="3811588"/>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2" name="Picture 1">
            <a:extLst>
              <a:ext uri="{FF2B5EF4-FFF2-40B4-BE49-F238E27FC236}">
                <a16:creationId xmlns:a16="http://schemas.microsoft.com/office/drawing/2014/main" id="{F460617C-9B0E-E745-FF27-BF0E430ED827}"/>
              </a:ext>
            </a:extLst>
          </p:cNvPr>
          <p:cNvPicPr>
            <a:picLocks noChangeAspect="1"/>
          </p:cNvPicPr>
          <p:nvPr/>
        </p:nvPicPr>
        <p:blipFill>
          <a:blip r:embed="rId3"/>
          <a:stretch>
            <a:fillRect/>
          </a:stretch>
        </p:blipFill>
        <p:spPr>
          <a:xfrm>
            <a:off x="770011" y="2082114"/>
            <a:ext cx="10292206" cy="4030819"/>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3932238" cy="3811588"/>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2" name="Picture 1">
            <a:extLst>
              <a:ext uri="{FF2B5EF4-FFF2-40B4-BE49-F238E27FC236}">
                <a16:creationId xmlns:a16="http://schemas.microsoft.com/office/drawing/2014/main" id="{50AE5525-6A8F-20C8-C7E2-65232AB5E701}"/>
              </a:ext>
            </a:extLst>
          </p:cNvPr>
          <p:cNvPicPr>
            <a:picLocks noChangeAspect="1"/>
          </p:cNvPicPr>
          <p:nvPr/>
        </p:nvPicPr>
        <p:blipFill>
          <a:blip r:embed="rId3"/>
          <a:stretch>
            <a:fillRect/>
          </a:stretch>
        </p:blipFill>
        <p:spPr>
          <a:xfrm>
            <a:off x="834767" y="2069756"/>
            <a:ext cx="8263457" cy="3416644"/>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57400"/>
            <a:ext cx="3932238" cy="3811588"/>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2" name="Picture 1">
            <a:extLst>
              <a:ext uri="{FF2B5EF4-FFF2-40B4-BE49-F238E27FC236}">
                <a16:creationId xmlns:a16="http://schemas.microsoft.com/office/drawing/2014/main" id="{5CE67B56-A5BB-118B-1EE0-5DC0452AF268}"/>
              </a:ext>
            </a:extLst>
          </p:cNvPr>
          <p:cNvPicPr>
            <a:picLocks noChangeAspect="1"/>
          </p:cNvPicPr>
          <p:nvPr/>
        </p:nvPicPr>
        <p:blipFill>
          <a:blip r:embed="rId3"/>
          <a:stretch>
            <a:fillRect/>
          </a:stretch>
        </p:blipFill>
        <p:spPr>
          <a:xfrm>
            <a:off x="901081" y="2057399"/>
            <a:ext cx="9082607" cy="2937933"/>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2" name="Picture 1">
            <a:extLst>
              <a:ext uri="{FF2B5EF4-FFF2-40B4-BE49-F238E27FC236}">
                <a16:creationId xmlns:a16="http://schemas.microsoft.com/office/drawing/2014/main" id="{1C5864E8-40A1-9891-C8AA-70B92F0CC2D6}"/>
              </a:ext>
            </a:extLst>
          </p:cNvPr>
          <p:cNvPicPr>
            <a:picLocks noChangeAspect="1"/>
          </p:cNvPicPr>
          <p:nvPr/>
        </p:nvPicPr>
        <p:blipFill>
          <a:blip r:embed="rId3"/>
          <a:stretch>
            <a:fillRect/>
          </a:stretch>
        </p:blipFill>
        <p:spPr>
          <a:xfrm>
            <a:off x="2410862" y="1859108"/>
            <a:ext cx="6303910" cy="3602565"/>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the names of the unique launch sites</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2" name="Picture 1">
            <a:extLst>
              <a:ext uri="{FF2B5EF4-FFF2-40B4-BE49-F238E27FC236}">
                <a16:creationId xmlns:a16="http://schemas.microsoft.com/office/drawing/2014/main" id="{5F23D78B-2454-7F81-E95E-5D9CEF3C4F91}"/>
              </a:ext>
            </a:extLst>
          </p:cNvPr>
          <p:cNvPicPr>
            <a:picLocks noChangeAspect="1"/>
          </p:cNvPicPr>
          <p:nvPr/>
        </p:nvPicPr>
        <p:blipFill>
          <a:blip r:embed="rId3"/>
          <a:stretch>
            <a:fillRect/>
          </a:stretch>
        </p:blipFill>
        <p:spPr>
          <a:xfrm>
            <a:off x="1519187" y="3068782"/>
            <a:ext cx="6253212" cy="3534424"/>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5 records where launch sites begin with `CCA`</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2" name="Picture 1">
            <a:extLst>
              <a:ext uri="{FF2B5EF4-FFF2-40B4-BE49-F238E27FC236}">
                <a16:creationId xmlns:a16="http://schemas.microsoft.com/office/drawing/2014/main" id="{359709ED-2ABE-8F51-65BE-CF97598F160D}"/>
              </a:ext>
            </a:extLst>
          </p:cNvPr>
          <p:cNvPicPr>
            <a:picLocks noChangeAspect="1"/>
          </p:cNvPicPr>
          <p:nvPr/>
        </p:nvPicPr>
        <p:blipFill>
          <a:blip r:embed="rId3"/>
          <a:stretch>
            <a:fillRect/>
          </a:stretch>
        </p:blipFill>
        <p:spPr>
          <a:xfrm>
            <a:off x="867266" y="2749461"/>
            <a:ext cx="10028374" cy="2907149"/>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total payload carried by boosters from NASA</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2" name="Picture 1">
            <a:extLst>
              <a:ext uri="{FF2B5EF4-FFF2-40B4-BE49-F238E27FC236}">
                <a16:creationId xmlns:a16="http://schemas.microsoft.com/office/drawing/2014/main" id="{6E723083-205E-4237-91AE-93F859161AFD}"/>
              </a:ext>
            </a:extLst>
          </p:cNvPr>
          <p:cNvPicPr>
            <a:picLocks noChangeAspect="1"/>
          </p:cNvPicPr>
          <p:nvPr/>
        </p:nvPicPr>
        <p:blipFill>
          <a:blip r:embed="rId3"/>
          <a:stretch>
            <a:fillRect/>
          </a:stretch>
        </p:blipFill>
        <p:spPr>
          <a:xfrm>
            <a:off x="1676401" y="2960181"/>
            <a:ext cx="7415269" cy="2942144"/>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average payload mass carried by booster version F9 v1.1</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2" name="Picture 1">
            <a:extLst>
              <a:ext uri="{FF2B5EF4-FFF2-40B4-BE49-F238E27FC236}">
                <a16:creationId xmlns:a16="http://schemas.microsoft.com/office/drawing/2014/main" id="{C990991D-319B-2549-65D7-0937B4AB235F}"/>
              </a:ext>
            </a:extLst>
          </p:cNvPr>
          <p:cNvPicPr>
            <a:picLocks noChangeAspect="1"/>
          </p:cNvPicPr>
          <p:nvPr/>
        </p:nvPicPr>
        <p:blipFill>
          <a:blip r:embed="rId3"/>
          <a:stretch>
            <a:fillRect/>
          </a:stretch>
        </p:blipFill>
        <p:spPr>
          <a:xfrm>
            <a:off x="2154662" y="3267803"/>
            <a:ext cx="6019331" cy="2418879"/>
          </a:xfrm>
          <a:prstGeom prst="rect">
            <a:avLst/>
          </a:prstGeom>
          <a:effectLst/>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Find the dates of the first successful landing outcome on ground pad</a:t>
            </a:r>
            <a:endParaRPr lang="en-US" dirty="0">
              <a:solidFill>
                <a:schemeClr val="accent3">
                  <a:lumMod val="25000"/>
                </a:schemeClr>
              </a:solidFill>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2" name="Picture 1">
            <a:extLst>
              <a:ext uri="{FF2B5EF4-FFF2-40B4-BE49-F238E27FC236}">
                <a16:creationId xmlns:a16="http://schemas.microsoft.com/office/drawing/2014/main" id="{5C186C24-8AC2-7BAA-4690-FD97A57A22C8}"/>
              </a:ext>
            </a:extLst>
          </p:cNvPr>
          <p:cNvPicPr>
            <a:picLocks noChangeAspect="1"/>
          </p:cNvPicPr>
          <p:nvPr/>
        </p:nvPicPr>
        <p:blipFill>
          <a:blip r:embed="rId3"/>
          <a:stretch>
            <a:fillRect/>
          </a:stretch>
        </p:blipFill>
        <p:spPr>
          <a:xfrm>
            <a:off x="1676401" y="2754132"/>
            <a:ext cx="6253212" cy="2494323"/>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names of boosters which have successfully landed on drone ship and had payload mass greater than 4000 but less than 6000</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2" name="Picture 1">
            <a:extLst>
              <a:ext uri="{FF2B5EF4-FFF2-40B4-BE49-F238E27FC236}">
                <a16:creationId xmlns:a16="http://schemas.microsoft.com/office/drawing/2014/main" id="{541628A1-16FC-4893-08B4-E33F90CA0DB0}"/>
              </a:ext>
            </a:extLst>
          </p:cNvPr>
          <p:cNvPicPr>
            <a:picLocks noChangeAspect="1"/>
          </p:cNvPicPr>
          <p:nvPr/>
        </p:nvPicPr>
        <p:blipFill>
          <a:blip r:embed="rId3"/>
          <a:stretch>
            <a:fillRect/>
          </a:stretch>
        </p:blipFill>
        <p:spPr>
          <a:xfrm>
            <a:off x="2263446" y="3124200"/>
            <a:ext cx="6973232" cy="3429000"/>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1490134"/>
            <a:ext cx="7075964" cy="4535440"/>
          </a:xfrm>
          <a:prstGeom prst="rect">
            <a:avLst/>
          </a:prstGeom>
        </p:spPr>
        <p:txBody>
          <a:bodyPr lIns="91440" tIns="45720" rIns="91440" bIns="45720" anchor="t">
            <a:normAutofit fontScale="92500"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via API and Web Scraping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Visual Analytics with Folium and Creating a Dashboard</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Machine Learning Prediction</a:t>
            </a: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Summary of all results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result</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Predictive Analytics 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total number of successful and failure mission outcomes</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2" name="Picture 1">
            <a:extLst>
              <a:ext uri="{FF2B5EF4-FFF2-40B4-BE49-F238E27FC236}">
                <a16:creationId xmlns:a16="http://schemas.microsoft.com/office/drawing/2014/main" id="{6756114C-C462-3FE4-F867-AC5E9E62548B}"/>
              </a:ext>
            </a:extLst>
          </p:cNvPr>
          <p:cNvPicPr>
            <a:picLocks noChangeAspect="1"/>
          </p:cNvPicPr>
          <p:nvPr/>
        </p:nvPicPr>
        <p:blipFill>
          <a:blip r:embed="rId3"/>
          <a:stretch>
            <a:fillRect/>
          </a:stretch>
        </p:blipFill>
        <p:spPr>
          <a:xfrm>
            <a:off x="1202266" y="2803698"/>
            <a:ext cx="8161867" cy="4054302"/>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List the names of the booster which have carried the maximum payload mass</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2" name="Picture 1">
            <a:extLst>
              <a:ext uri="{FF2B5EF4-FFF2-40B4-BE49-F238E27FC236}">
                <a16:creationId xmlns:a16="http://schemas.microsoft.com/office/drawing/2014/main" id="{E56A8C4A-DCEF-73E8-8CD7-10DE8778F015}"/>
              </a:ext>
            </a:extLst>
          </p:cNvPr>
          <p:cNvPicPr>
            <a:picLocks noChangeAspect="1"/>
          </p:cNvPicPr>
          <p:nvPr/>
        </p:nvPicPr>
        <p:blipFill>
          <a:blip r:embed="rId3"/>
          <a:stretch>
            <a:fillRect/>
          </a:stretch>
        </p:blipFill>
        <p:spPr>
          <a:xfrm>
            <a:off x="1769534" y="2713951"/>
            <a:ext cx="8149166" cy="4014671"/>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for in year 2015</a:t>
            </a:r>
          </a:p>
          <a:p>
            <a:pPr>
              <a:lnSpc>
                <a:spcPct val="100000"/>
              </a:lnSpc>
              <a:spcBef>
                <a:spcPts val="1400"/>
              </a:spcBef>
            </a:pPr>
            <a:r>
              <a:rPr lang="en-US" sz="2200" dirty="0">
                <a:solidFill>
                  <a:schemeClr val="accent3">
                    <a:lumMod val="25000"/>
                  </a:schemeClr>
                </a:solidFill>
                <a:latin typeface="Abadi"/>
              </a:rPr>
              <a:t>Present your query result with a short explanation here</a:t>
            </a:r>
            <a:endParaRPr lang="en-US"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2" name="Picture 1">
            <a:extLst>
              <a:ext uri="{FF2B5EF4-FFF2-40B4-BE49-F238E27FC236}">
                <a16:creationId xmlns:a16="http://schemas.microsoft.com/office/drawing/2014/main" id="{5C6CCEE1-CA5D-0C8B-69C7-C042EAD61244}"/>
              </a:ext>
            </a:extLst>
          </p:cNvPr>
          <p:cNvPicPr>
            <a:picLocks noChangeAspect="1"/>
          </p:cNvPicPr>
          <p:nvPr/>
        </p:nvPicPr>
        <p:blipFill>
          <a:blip r:embed="rId3"/>
          <a:stretch>
            <a:fillRect/>
          </a:stretch>
        </p:blipFill>
        <p:spPr>
          <a:xfrm>
            <a:off x="1786237" y="3595688"/>
            <a:ext cx="7239000" cy="258127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Rank the count of landing outcomes (such as Failure (drone ship) or Success (ground pad)) between the date 2010-06-04 and 2017-03-20, in descending order</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2" name="Picture 1">
            <a:extLst>
              <a:ext uri="{FF2B5EF4-FFF2-40B4-BE49-F238E27FC236}">
                <a16:creationId xmlns:a16="http://schemas.microsoft.com/office/drawing/2014/main" id="{00A216D1-37CE-7D84-0715-EF22D532984C}"/>
              </a:ext>
            </a:extLst>
          </p:cNvPr>
          <p:cNvPicPr>
            <a:picLocks noChangeAspect="1"/>
          </p:cNvPicPr>
          <p:nvPr/>
        </p:nvPicPr>
        <p:blipFill>
          <a:blip r:embed="rId3"/>
          <a:stretch>
            <a:fillRect/>
          </a:stretch>
        </p:blipFill>
        <p:spPr>
          <a:xfrm>
            <a:off x="1411008" y="3429000"/>
            <a:ext cx="7938764" cy="3185097"/>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1&gt;</a:t>
            </a:r>
          </a:p>
        </p:txBody>
      </p:sp>
      <p:pic>
        <p:nvPicPr>
          <p:cNvPr id="4" name="Content Placeholder 5">
            <a:extLst>
              <a:ext uri="{FF2B5EF4-FFF2-40B4-BE49-F238E27FC236}">
                <a16:creationId xmlns:a16="http://schemas.microsoft.com/office/drawing/2014/main" id="{B4E944A1-A2C2-F07D-3391-F89EFD192219}"/>
              </a:ext>
            </a:extLst>
          </p:cNvPr>
          <p:cNvPicPr>
            <a:picLocks noGrp="1" noChangeAspect="1"/>
          </p:cNvPicPr>
          <p:nvPr>
            <p:ph idx="4294967295"/>
          </p:nvPr>
        </p:nvPicPr>
        <p:blipFill>
          <a:blip r:embed="rId3"/>
          <a:stretch>
            <a:fillRect/>
          </a:stretch>
        </p:blipFill>
        <p:spPr>
          <a:xfrm>
            <a:off x="1983092" y="1825625"/>
            <a:ext cx="7319353" cy="4351338"/>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2&gt;</a:t>
            </a:r>
          </a:p>
        </p:txBody>
      </p:sp>
      <p:pic>
        <p:nvPicPr>
          <p:cNvPr id="2" name="Content Placeholder 3">
            <a:extLst>
              <a:ext uri="{FF2B5EF4-FFF2-40B4-BE49-F238E27FC236}">
                <a16:creationId xmlns:a16="http://schemas.microsoft.com/office/drawing/2014/main" id="{9B0A63D3-3646-ACDE-9B4C-C293369E3661}"/>
              </a:ext>
            </a:extLst>
          </p:cNvPr>
          <p:cNvPicPr>
            <a:picLocks noGrp="1" noChangeAspect="1"/>
          </p:cNvPicPr>
          <p:nvPr>
            <p:ph idx="4294967295"/>
          </p:nvPr>
        </p:nvPicPr>
        <p:blipFill>
          <a:blip r:embed="rId3"/>
          <a:stretch>
            <a:fillRect/>
          </a:stretch>
        </p:blipFill>
        <p:spPr>
          <a:xfrm>
            <a:off x="769938" y="1845849"/>
            <a:ext cx="9745662" cy="4310890"/>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3&gt;</a:t>
            </a:r>
          </a:p>
        </p:txBody>
      </p:sp>
      <p:pic>
        <p:nvPicPr>
          <p:cNvPr id="2" name="Content Placeholder 3">
            <a:extLst>
              <a:ext uri="{FF2B5EF4-FFF2-40B4-BE49-F238E27FC236}">
                <a16:creationId xmlns:a16="http://schemas.microsoft.com/office/drawing/2014/main" id="{C862AADB-39BE-792C-0F10-EFDFA34A686B}"/>
              </a:ext>
            </a:extLst>
          </p:cNvPr>
          <p:cNvPicPr>
            <a:picLocks noGrp="1" noChangeAspect="1"/>
          </p:cNvPicPr>
          <p:nvPr>
            <p:ph idx="4294967295"/>
          </p:nvPr>
        </p:nvPicPr>
        <p:blipFill>
          <a:blip r:embed="rId3"/>
          <a:stretch>
            <a:fillRect/>
          </a:stretch>
        </p:blipFill>
        <p:spPr>
          <a:xfrm>
            <a:off x="769938" y="2003529"/>
            <a:ext cx="8597900" cy="3689142"/>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1&gt;</a:t>
            </a:r>
          </a:p>
        </p:txBody>
      </p:sp>
      <p:pic>
        <p:nvPicPr>
          <p:cNvPr id="2" name="Content Placeholder 3">
            <a:extLst>
              <a:ext uri="{FF2B5EF4-FFF2-40B4-BE49-F238E27FC236}">
                <a16:creationId xmlns:a16="http://schemas.microsoft.com/office/drawing/2014/main" id="{3D2B7349-B187-D069-2911-709381F9C6B9}"/>
              </a:ext>
            </a:extLst>
          </p:cNvPr>
          <p:cNvPicPr>
            <a:picLocks noGrp="1" noChangeAspect="1"/>
          </p:cNvPicPr>
          <p:nvPr>
            <p:ph idx="4294967295"/>
          </p:nvPr>
        </p:nvPicPr>
        <p:blipFill>
          <a:blip r:embed="rId3"/>
          <a:stretch>
            <a:fillRect/>
          </a:stretch>
        </p:blipFill>
        <p:spPr>
          <a:xfrm>
            <a:off x="1015014" y="1825625"/>
            <a:ext cx="9255509" cy="4351338"/>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6" y="1456267"/>
            <a:ext cx="10064903" cy="47244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lgn="just">
              <a:spcBef>
                <a:spcPts val="1400"/>
              </a:spcBef>
              <a:buNone/>
            </a:pPr>
            <a:r>
              <a:rPr lang="en-US" sz="1800" dirty="0">
                <a:solidFill>
                  <a:schemeClr val="accent3">
                    <a:lumMod val="25000"/>
                  </a:schemeClr>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buFontTx/>
              <a:buChar char="-"/>
            </a:pPr>
            <a:r>
              <a:rPr lang="en-US" sz="1800" dirty="0">
                <a:solidFill>
                  <a:schemeClr val="accent3">
                    <a:lumMod val="25000"/>
                  </a:schemeClr>
                </a:solidFill>
                <a:latin typeface="Abadi" panose="020B0604020104020204" pitchFamily="34" charset="0"/>
              </a:rPr>
              <a:t>What factors determine if the rocket will land successfully?</a:t>
            </a:r>
          </a:p>
          <a:p>
            <a:pPr lvl="1">
              <a:spcBef>
                <a:spcPts val="1400"/>
              </a:spcBef>
              <a:buFontTx/>
              <a:buChar char="-"/>
            </a:pPr>
            <a:r>
              <a:rPr lang="en-US" sz="1800" dirty="0">
                <a:solidFill>
                  <a:schemeClr val="accent3">
                    <a:lumMod val="25000"/>
                  </a:schemeClr>
                </a:solidFill>
                <a:latin typeface="Abadi" panose="020B0604020104020204" pitchFamily="34" charset="0"/>
              </a:rPr>
              <a:t>The interaction amongst various features that determine the success rate of a successful landing.</a:t>
            </a:r>
          </a:p>
          <a:p>
            <a:pPr lvl="1">
              <a:spcBef>
                <a:spcPts val="1400"/>
              </a:spcBef>
              <a:buFontTx/>
              <a:buChar char="-"/>
            </a:pPr>
            <a:r>
              <a:rPr lang="en-US" sz="1800" dirty="0">
                <a:solidFill>
                  <a:schemeClr val="accent3">
                    <a:lumMod val="25000"/>
                  </a:schemeClr>
                </a:solidFill>
                <a:latin typeface="Abadi" panose="020B0604020104020204" pitchFamily="34" charset="0"/>
              </a:rPr>
              <a:t>What operating conditions needs to be in place to ensure a successful landing program.</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2&gt;</a:t>
            </a:r>
          </a:p>
        </p:txBody>
      </p:sp>
      <p:pic>
        <p:nvPicPr>
          <p:cNvPr id="2" name="Content Placeholder 3">
            <a:extLst>
              <a:ext uri="{FF2B5EF4-FFF2-40B4-BE49-F238E27FC236}">
                <a16:creationId xmlns:a16="http://schemas.microsoft.com/office/drawing/2014/main" id="{FEC355B0-05DE-DF76-3F47-CB8BA42B8B1F}"/>
              </a:ext>
            </a:extLst>
          </p:cNvPr>
          <p:cNvPicPr>
            <a:picLocks noGrp="1" noChangeAspect="1"/>
          </p:cNvPicPr>
          <p:nvPr>
            <p:ph idx="4294967295"/>
          </p:nvPr>
        </p:nvPicPr>
        <p:blipFill>
          <a:blip r:embed="rId3"/>
          <a:stretch>
            <a:fillRect/>
          </a:stretch>
        </p:blipFill>
        <p:spPr>
          <a:xfrm>
            <a:off x="2323306" y="1896269"/>
            <a:ext cx="7372350" cy="4210050"/>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3&gt;</a:t>
            </a:r>
          </a:p>
        </p:txBody>
      </p:sp>
      <p:pic>
        <p:nvPicPr>
          <p:cNvPr id="2" name="Content Placeholder 3" descr="Graphical user interface, application&#10;&#10;Description automatically generated">
            <a:extLst>
              <a:ext uri="{FF2B5EF4-FFF2-40B4-BE49-F238E27FC236}">
                <a16:creationId xmlns:a16="http://schemas.microsoft.com/office/drawing/2014/main" id="{BD41B1BD-60B7-3048-CBA9-DDB6E3DC9C9F}"/>
              </a:ext>
            </a:extLst>
          </p:cNvPr>
          <p:cNvPicPr>
            <a:picLocks noGrp="1" noChangeAspect="1"/>
          </p:cNvPicPr>
          <p:nvPr>
            <p:ph idx="4294967295"/>
          </p:nvPr>
        </p:nvPicPr>
        <p:blipFill>
          <a:blip r:embed="rId3"/>
          <a:stretch>
            <a:fillRect/>
          </a:stretch>
        </p:blipFill>
        <p:spPr>
          <a:xfrm>
            <a:off x="769938" y="2122343"/>
            <a:ext cx="10414000" cy="3757902"/>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82114"/>
            <a:ext cx="5325989" cy="3811588"/>
          </a:xfrm>
          <a:prstGeom prst="rect">
            <a:avLst/>
          </a:prstGeom>
        </p:spPr>
        <p:txBody>
          <a:bodyPr vert="horz" lIns="91440" tIns="45720" rIns="91440" bIns="45720" rtlCol="0" anchor="t">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2" name="Picture 1">
            <a:extLst>
              <a:ext uri="{FF2B5EF4-FFF2-40B4-BE49-F238E27FC236}">
                <a16:creationId xmlns:a16="http://schemas.microsoft.com/office/drawing/2014/main" id="{8122143D-EE27-5688-3B72-4DCB6D4BE79F}"/>
              </a:ext>
            </a:extLst>
          </p:cNvPr>
          <p:cNvPicPr>
            <a:picLocks noChangeAspect="1"/>
          </p:cNvPicPr>
          <p:nvPr/>
        </p:nvPicPr>
        <p:blipFill>
          <a:blip r:embed="rId3"/>
          <a:stretch>
            <a:fillRect/>
          </a:stretch>
        </p:blipFill>
        <p:spPr>
          <a:xfrm>
            <a:off x="513587" y="1968554"/>
            <a:ext cx="11164824" cy="3321534"/>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9477960" cy="3811588"/>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2" name="Picture 1">
            <a:extLst>
              <a:ext uri="{FF2B5EF4-FFF2-40B4-BE49-F238E27FC236}">
                <a16:creationId xmlns:a16="http://schemas.microsoft.com/office/drawing/2014/main" id="{0C855135-FFF9-278F-954B-F8BB1F063F47}"/>
              </a:ext>
            </a:extLst>
          </p:cNvPr>
          <p:cNvPicPr>
            <a:picLocks noChangeAspect="1"/>
          </p:cNvPicPr>
          <p:nvPr/>
        </p:nvPicPr>
        <p:blipFill>
          <a:blip r:embed="rId3"/>
          <a:stretch>
            <a:fillRect/>
          </a:stretch>
        </p:blipFill>
        <p:spPr>
          <a:xfrm>
            <a:off x="2167373" y="1652516"/>
            <a:ext cx="6451693" cy="4666834"/>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9855656" cy="435133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dirty="0">
                <a:latin typeface="Abadi" panose="020B0604020104020204" pitchFamily="34" charset="0"/>
              </a:rPr>
              <a:t>Launch success rate started to increase in 2013 till 2020.</a:t>
            </a: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Include any relevant assets like Python code snippets, SQL queries, charts, Notebook outputs, or data sets that you may have created during this project</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We use API and web scraping to collect data.</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We deal with missing values as well as with the categorical data</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data was collected using various methods</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Data collection was done using get request to the SpaceX API.</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Next, we decoded the response content as a </a:t>
            </a:r>
            <a:r>
              <a:rPr lang="en-US" sz="1900" dirty="0" err="1">
                <a:solidFill>
                  <a:schemeClr val="accent3">
                    <a:lumMod val="25000"/>
                  </a:schemeClr>
                </a:solidFill>
                <a:latin typeface="Abadi" panose="020B0604020104020204" pitchFamily="34" charset="0"/>
              </a:rPr>
              <a:t>Json</a:t>
            </a:r>
            <a:r>
              <a:rPr lang="en-US" sz="1900" dirty="0">
                <a:solidFill>
                  <a:schemeClr val="accent3">
                    <a:lumMod val="25000"/>
                  </a:schemeClr>
                </a:solidFill>
                <a:latin typeface="Abadi" panose="020B0604020104020204" pitchFamily="34" charset="0"/>
              </a:rPr>
              <a:t> using .</a:t>
            </a:r>
            <a:r>
              <a:rPr lang="en-US" sz="1900" dirty="0" err="1">
                <a:solidFill>
                  <a:schemeClr val="accent3">
                    <a:lumMod val="25000"/>
                  </a:schemeClr>
                </a:solidFill>
                <a:latin typeface="Abadi" panose="020B0604020104020204" pitchFamily="34" charset="0"/>
              </a:rPr>
              <a:t>json</a:t>
            </a:r>
            <a:r>
              <a:rPr lang="en-US" sz="1900" dirty="0">
                <a:solidFill>
                  <a:schemeClr val="accent3">
                    <a:lumMod val="25000"/>
                  </a:schemeClr>
                </a:solidFill>
                <a:latin typeface="Abadi" panose="020B0604020104020204" pitchFamily="34" charset="0"/>
              </a:rPr>
              <a:t>() function call and turn it into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using .</a:t>
            </a:r>
            <a:r>
              <a:rPr lang="en-US" sz="1900" dirty="0" err="1">
                <a:solidFill>
                  <a:schemeClr val="accent3">
                    <a:lumMod val="25000"/>
                  </a:schemeClr>
                </a:solidFill>
                <a:latin typeface="Abadi" panose="020B0604020104020204" pitchFamily="34" charset="0"/>
              </a:rPr>
              <a:t>json_normalize</a:t>
            </a:r>
            <a:r>
              <a:rPr lang="en-US" sz="1900" dirty="0">
                <a:solidFill>
                  <a:schemeClr val="accent3">
                    <a:lumMod val="25000"/>
                  </a:schemeClr>
                </a:solidFill>
                <a:latin typeface="Abadi" panose="020B0604020104020204" pitchFamily="34" charset="0"/>
              </a:rPr>
              <a:t>().</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We then cleaned the data, checked for missing values and fill in missing values where necessary.</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In addition, we performed web scraping from Wikipedia for Falcon 9 launch records with </a:t>
            </a:r>
            <a:r>
              <a:rPr lang="en-US" sz="1900" dirty="0" err="1">
                <a:solidFill>
                  <a:schemeClr val="accent3">
                    <a:lumMod val="25000"/>
                  </a:schemeClr>
                </a:solidFill>
                <a:latin typeface="Abadi" panose="020B0604020104020204" pitchFamily="34" charset="0"/>
              </a:rPr>
              <a:t>BeautifulSoup</a:t>
            </a:r>
            <a:r>
              <a:rPr lang="en-US" sz="1900" dirty="0">
                <a:solidFill>
                  <a:schemeClr val="accent3">
                    <a:lumMod val="25000"/>
                  </a:schemeClr>
                </a:solidFill>
                <a:latin typeface="Abadi" panose="020B0604020104020204" pitchFamily="34" charset="0"/>
              </a:rPr>
              <a:t>. </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The objective was to extract the launch records as HTML table, parse the table and convert it 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for future analysis.</a:t>
            </a:r>
          </a:p>
          <a:p>
            <a:pPr lvl="1">
              <a:lnSpc>
                <a:spcPct val="100000"/>
              </a:lnSpc>
              <a:spcBef>
                <a:spcPts val="1400"/>
              </a:spcBef>
              <a:buFontTx/>
              <a:buChar char="-"/>
            </a:pPr>
            <a:endParaRPr lang="en-US" sz="18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r>
              <a:rPr lang="en-US" sz="2200" dirty="0">
                <a:solidFill>
                  <a:srgbClr val="1C7DDB"/>
                </a:solidFill>
                <a:latin typeface="Abadi"/>
              </a:rPr>
              <a:t>Place your flowchart of SpaceX API calls here</a:t>
            </a:r>
            <a:endParaRPr lang="en-US" dirty="0">
              <a:cs typeface="Calibr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fontScale="92500"/>
          </a:bodyPr>
          <a:lstStyle/>
          <a:p>
            <a:pPr>
              <a:lnSpc>
                <a:spcPct val="100000"/>
              </a:lnSpc>
              <a:spcBef>
                <a:spcPts val="1400"/>
              </a:spcBef>
            </a:pPr>
            <a:r>
              <a:rPr lang="en-US" sz="2200" dirty="0">
                <a:solidFill>
                  <a:schemeClr val="accent3">
                    <a:lumMod val="25000"/>
                  </a:schemeClr>
                </a:solidFill>
                <a:latin typeface="Abadi" panose="020B0604020104020204" pitchFamily="34" charset="0"/>
              </a:rPr>
              <a:t>Present your data collection with SpaceX REST calls using key phrases and flowcharts</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Add the GitHub URL of the completed SpaceX API calls notebook </a:t>
            </a:r>
            <a:r>
              <a:rPr lang="en-US" sz="2200" dirty="0">
                <a:solidFill>
                  <a:srgbClr val="1C7DDB"/>
                </a:solidFill>
                <a:latin typeface="Abadi" panose="020B0604020104020204" pitchFamily="34" charset="0"/>
              </a:rPr>
              <a:t>(must include completed code cell and outcome cell), </a:t>
            </a:r>
            <a:r>
              <a:rPr lang="en-US" sz="2200" dirty="0">
                <a:solidFill>
                  <a:schemeClr val="accent3">
                    <a:lumMod val="25000"/>
                  </a:schemeClr>
                </a:solidFill>
                <a:latin typeface="Abadi" panose="020B0604020104020204" pitchFamily="34" charset="0"/>
              </a:rPr>
              <a:t>as an external reference and peer-review purpose</a:t>
            </a:r>
          </a:p>
          <a:p>
            <a:r>
              <a:rPr lang="en-US" dirty="0"/>
              <a:t>https://github.com/mdjubaer12/Data-Science</a:t>
            </a:r>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2" name="Picture 1">
            <a:extLst>
              <a:ext uri="{FF2B5EF4-FFF2-40B4-BE49-F238E27FC236}">
                <a16:creationId xmlns:a16="http://schemas.microsoft.com/office/drawing/2014/main" id="{F20EAF31-9E20-F653-706F-7E70E214D7D7}"/>
              </a:ext>
            </a:extLst>
          </p:cNvPr>
          <p:cNvPicPr>
            <a:picLocks noChangeAspect="1"/>
          </p:cNvPicPr>
          <p:nvPr/>
        </p:nvPicPr>
        <p:blipFill>
          <a:blip r:embed="rId3"/>
          <a:stretch>
            <a:fillRect/>
          </a:stretch>
        </p:blipFill>
        <p:spPr>
          <a:xfrm>
            <a:off x="5910262" y="1699330"/>
            <a:ext cx="5461000" cy="4527062"/>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4527062"/>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Present your web scraping process using key phrases and flowcharts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Add the GitHub URL of the completed web scraping notebook, as an external reference and peer-review purpose</a:t>
            </a:r>
          </a:p>
          <a:p>
            <a:pPr>
              <a:lnSpc>
                <a:spcPct val="100000"/>
              </a:lnSpc>
              <a:spcBef>
                <a:spcPts val="1400"/>
              </a:spcBef>
            </a:pPr>
            <a:r>
              <a:rPr lang="en-US" sz="2200" dirty="0">
                <a:solidFill>
                  <a:srgbClr val="FF0000"/>
                </a:solidFill>
                <a:latin typeface="Abadi" panose="020B0604020104020204" pitchFamily="34" charset="0"/>
              </a:rPr>
              <a:t>https://github.com/mdjubaer12/Data-Science</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None/>
            </a:pPr>
            <a:r>
              <a:rPr lang="en-US" sz="2200" dirty="0">
                <a:solidFill>
                  <a:srgbClr val="1C7DDB"/>
                </a:solidFill>
                <a:latin typeface="Abadi"/>
              </a:rPr>
              <a:t>Place your flowchart of web scraping here</a:t>
            </a:r>
            <a:endParaRPr lang="en-US" dirty="0">
              <a:cs typeface="Calibri"/>
            </a:endParaRPr>
          </a:p>
        </p:txBody>
      </p:sp>
      <p:pic>
        <p:nvPicPr>
          <p:cNvPr id="5" name="Picture 4">
            <a:extLst>
              <a:ext uri="{FF2B5EF4-FFF2-40B4-BE49-F238E27FC236}">
                <a16:creationId xmlns:a16="http://schemas.microsoft.com/office/drawing/2014/main" id="{5EF2EDB8-28CE-A1F6-BF29-DDB0943E0AAF}"/>
              </a:ext>
            </a:extLst>
          </p:cNvPr>
          <p:cNvPicPr>
            <a:picLocks noChangeAspect="1"/>
          </p:cNvPicPr>
          <p:nvPr/>
        </p:nvPicPr>
        <p:blipFill>
          <a:blip r:embed="rId3"/>
          <a:stretch>
            <a:fillRect/>
          </a:stretch>
        </p:blipFill>
        <p:spPr>
          <a:xfrm>
            <a:off x="5910261" y="1517362"/>
            <a:ext cx="5460999" cy="4871791"/>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118</TotalTime>
  <Words>1586</Words>
  <Application>Microsoft Office PowerPoint</Application>
  <PresentationFormat>Widescreen</PresentationFormat>
  <Paragraphs>217</Paragraphs>
  <Slides>47</Slides>
  <Notes>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47</vt:i4>
      </vt:variant>
    </vt:vector>
  </HeadingPairs>
  <TitlesOfParts>
    <vt:vector size="54" baseType="lpstr">
      <vt:lpstr>Abadi</vt:lpstr>
      <vt:lpstr>Arial</vt:lpstr>
      <vt:lpstr>Calibri</vt:lpstr>
      <vt:lpstr>Calibri Light</vt:lpstr>
      <vt:lpstr>IBM Plex Mono SemiBold</vt:lpstr>
      <vt:lpstr>IBM Plex Mono Text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Jubaer Rahman</cp:lastModifiedBy>
  <cp:revision>199</cp:revision>
  <dcterms:created xsi:type="dcterms:W3CDTF">2021-04-29T18:58:34Z</dcterms:created>
  <dcterms:modified xsi:type="dcterms:W3CDTF">2022-11-08T07:14:56Z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